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Telegraf Medium" charset="1" panose="00000600000000000000"/>
      <p:regular r:id="rId18"/>
    </p:embeddedFont>
    <p:embeddedFont>
      <p:font typeface="Garet Bold" charset="1" panose="00000000000000000000"/>
      <p:regular r:id="rId19"/>
    </p:embeddedFont>
    <p:embeddedFont>
      <p:font typeface="Garet" charset="1" panose="00000000000000000000"/>
      <p:regular r:id="rId20"/>
    </p:embeddedFont>
    <p:embeddedFont>
      <p:font typeface="Telegraf Bold" charset="1" panose="00000800000000000000"/>
      <p:regular r:id="rId21"/>
    </p:embeddedFont>
    <p:embeddedFont>
      <p:font typeface="Archivo Black" charset="1" panose="020B0A03020202020B04"/>
      <p:regular r:id="rId22"/>
    </p:embeddedFont>
    <p:embeddedFont>
      <p:font typeface="Canva Sans" charset="1" panose="020B0503030501040103"/>
      <p:regular r:id="rId23"/>
    </p:embeddedFont>
    <p:embeddedFont>
      <p:font typeface="Arimo Bold" charset="1" panose="020B0704020202020204"/>
      <p:regular r:id="rId24"/>
    </p:embeddedFont>
    <p:embeddedFont>
      <p:font typeface="Arimo" charset="1" panose="020B0604020202020204"/>
      <p:regular r:id="rId25"/>
    </p:embeddedFont>
    <p:embeddedFont>
      <p:font typeface="Telegraf Ultra-Bold" charset="1" panose="000009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slide3.xml" Type="http://schemas.openxmlformats.org/officeDocument/2006/relationships/slid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26.png" Type="http://schemas.openxmlformats.org/officeDocument/2006/relationships/image"/><Relationship Id="rId6" Target="../media/image27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Relationship Id="rId6" Target="../media/image34.png" Type="http://schemas.openxmlformats.org/officeDocument/2006/relationships/image"/><Relationship Id="rId7" Target="../media/image3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slide3.xml" Type="http://schemas.openxmlformats.org/officeDocument/2006/relationships/slid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png" Type="http://schemas.openxmlformats.org/officeDocument/2006/relationships/image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slide3.xml" Type="http://schemas.openxmlformats.org/officeDocument/2006/relationships/slid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26.png" Type="http://schemas.openxmlformats.org/officeDocument/2006/relationships/image"/><Relationship Id="rId6" Target="../media/image2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25459">
            <a:off x="12192101" y="-3774730"/>
            <a:ext cx="8505703" cy="8663216"/>
          </a:xfrm>
          <a:custGeom>
            <a:avLst/>
            <a:gdLst/>
            <a:ahLst/>
            <a:cxnLst/>
            <a:rect r="r" b="b" t="t" l="l"/>
            <a:pathLst>
              <a:path h="8663216" w="8505703">
                <a:moveTo>
                  <a:pt x="0" y="0"/>
                </a:moveTo>
                <a:lnTo>
                  <a:pt x="8505702" y="0"/>
                </a:lnTo>
                <a:lnTo>
                  <a:pt x="8505702" y="8663215"/>
                </a:lnTo>
                <a:lnTo>
                  <a:pt x="0" y="866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69055" y="556877"/>
            <a:ext cx="13317709" cy="2818765"/>
            <a:chOff x="0" y="0"/>
            <a:chExt cx="17756946" cy="375835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3009900"/>
              <a:ext cx="17756946" cy="7484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30"/>
                </a:lnSpc>
              </a:pPr>
              <a:r>
                <a:rPr lang="en-US" sz="3500" spc="-98" b="true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Personlized Learning Assistance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76225"/>
              <a:ext cx="17756946" cy="2771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3500"/>
                </a:lnSpc>
              </a:pPr>
              <a:r>
                <a:rPr lang="en-US" sz="15000" spc="-525" b="true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Medha AI 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035149" y="8709643"/>
            <a:ext cx="268001" cy="268001"/>
          </a:xfrm>
          <a:custGeom>
            <a:avLst/>
            <a:gdLst/>
            <a:ahLst/>
            <a:cxnLst/>
            <a:rect r="r" b="b" t="t" l="l"/>
            <a:pathLst>
              <a:path h="268001" w="268001">
                <a:moveTo>
                  <a:pt x="0" y="0"/>
                </a:moveTo>
                <a:lnTo>
                  <a:pt x="268000" y="0"/>
                </a:lnTo>
                <a:lnTo>
                  <a:pt x="268000" y="268001"/>
                </a:lnTo>
                <a:lnTo>
                  <a:pt x="0" y="2680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4692429"/>
            <a:ext cx="11528753" cy="1679961"/>
            <a:chOff x="0" y="0"/>
            <a:chExt cx="15371670" cy="223994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788008"/>
              <a:ext cx="15371670" cy="4519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61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52400"/>
              <a:ext cx="15371670" cy="16641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045"/>
                </a:lnSpc>
              </a:pPr>
              <a:r>
                <a:rPr lang="en-US" sz="8939" spc="-312" b="true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Team : The Innovators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78904" y="6324765"/>
            <a:ext cx="10646999" cy="295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59"/>
              </a:lnSpc>
            </a:pPr>
            <a:r>
              <a:rPr lang="en-US" b="true" sz="3599" spc="-125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Members : </a:t>
            </a:r>
          </a:p>
          <a:p>
            <a:pPr algn="just">
              <a:lnSpc>
                <a:spcPts val="4724"/>
              </a:lnSpc>
            </a:pPr>
            <a:r>
              <a:rPr lang="en-US" sz="3499" spc="-122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Suraj Wakhure (Team Leader)</a:t>
            </a:r>
          </a:p>
          <a:p>
            <a:pPr algn="just">
              <a:lnSpc>
                <a:spcPts val="4724"/>
              </a:lnSpc>
            </a:pPr>
            <a:r>
              <a:rPr lang="en-US" sz="3499" spc="-122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Nikhil Datar</a:t>
            </a:r>
          </a:p>
          <a:p>
            <a:pPr algn="just">
              <a:lnSpc>
                <a:spcPts val="4724"/>
              </a:lnSpc>
            </a:pPr>
            <a:r>
              <a:rPr lang="en-US" sz="3499" spc="-122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Shubham Deshmukh</a:t>
            </a:r>
          </a:p>
          <a:p>
            <a:pPr algn="just">
              <a:lnSpc>
                <a:spcPts val="4724"/>
              </a:lnSpc>
              <a:spcBef>
                <a:spcPct val="0"/>
              </a:spcBef>
            </a:pPr>
            <a:r>
              <a:rPr lang="en-US" sz="3499" spc="-122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Diksha Kulkarni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2353" y="3598915"/>
            <a:ext cx="8789293" cy="46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9"/>
              </a:lnSpc>
              <a:spcBef>
                <a:spcPct val="0"/>
              </a:spcBef>
            </a:pPr>
            <a:r>
              <a:rPr lang="en-US" b="true" sz="2599" spc="-9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Emp</a:t>
            </a:r>
            <a:r>
              <a:rPr lang="en-US" b="true" sz="2599" spc="-9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owering self-paced learners with AI-generated paths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10589" y="9079613"/>
            <a:ext cx="16866811" cy="9525"/>
          </a:xfrm>
          <a:prstGeom prst="line">
            <a:avLst/>
          </a:prstGeom>
          <a:ln cap="rnd" w="19050">
            <a:solidFill>
              <a:srgbClr val="01010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1114425"/>
            <a:ext cx="7813701" cy="2701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b="true" sz="9999" spc="-299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 Features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854641" y="1134703"/>
            <a:ext cx="6404659" cy="7695978"/>
            <a:chOff x="0" y="0"/>
            <a:chExt cx="8539546" cy="1026130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40243"/>
              <a:ext cx="8539546" cy="2062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5"/>
                </a:lnSpc>
              </a:pP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Pulls</a:t>
              </a: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 common doubts, FAQs, and tips from relevant subreddits.</a:t>
              </a:r>
            </a:p>
            <a:p>
              <a:pPr algn="l">
                <a:lnSpc>
                  <a:spcPts val="3105"/>
                </a:lnSpc>
              </a:pPr>
            </a:p>
            <a:p>
              <a:pPr algn="l">
                <a:lnSpc>
                  <a:spcPts val="3105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9050"/>
              <a:ext cx="8539546" cy="744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00"/>
                </a:lnSpc>
              </a:pPr>
              <a:r>
                <a:rPr lang="en-US" sz="3800" spc="-133" b="true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Redd</a:t>
              </a:r>
              <a:r>
                <a:rPr lang="en-US" b="true" sz="3800" spc="-133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it Community Insights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466670"/>
              <a:ext cx="8539546" cy="2062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5"/>
                </a:lnSpc>
              </a:pP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Ro</a:t>
              </a: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admap evolves based on answers, activity, and new data trends.</a:t>
              </a:r>
            </a:p>
            <a:p>
              <a:pPr algn="l">
                <a:lnSpc>
                  <a:spcPts val="3105"/>
                </a:lnSpc>
              </a:pPr>
            </a:p>
            <a:p>
              <a:pPr algn="l">
                <a:lnSpc>
                  <a:spcPts val="3105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645477"/>
              <a:ext cx="8539546" cy="744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00"/>
                </a:lnSpc>
              </a:pPr>
              <a:r>
                <a:rPr lang="en-US" b="true" sz="3800" spc="-133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Progress-Based Adaptation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093097"/>
              <a:ext cx="8539546" cy="2062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5"/>
                </a:lnSpc>
              </a:pP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Visu</a:t>
              </a: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al, interactive learning blocks that track completion status.</a:t>
              </a:r>
            </a:p>
            <a:p>
              <a:pPr algn="l">
                <a:lnSpc>
                  <a:spcPts val="3105"/>
                </a:lnSpc>
              </a:pPr>
            </a:p>
            <a:p>
              <a:pPr algn="l">
                <a:lnSpc>
                  <a:spcPts val="3105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271904"/>
              <a:ext cx="8539546" cy="744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00"/>
                </a:lnSpc>
              </a:pPr>
              <a:r>
                <a:rPr lang="en-US" b="true" sz="3800" spc="-133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Unlockable Content Cards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8719524"/>
              <a:ext cx="8539546" cy="1541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5"/>
                </a:lnSpc>
              </a:pP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Simple usage without account creation; runs on local Node server.</a:t>
              </a:r>
            </a:p>
            <a:p>
              <a:pPr algn="l">
                <a:lnSpc>
                  <a:spcPts val="3105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898331"/>
              <a:ext cx="8539546" cy="744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00"/>
                </a:lnSpc>
              </a:pPr>
              <a:r>
                <a:rPr lang="en-US" b="true" sz="3800" spc="-133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Lightweight, No-Login Flow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5831003" y="9347181"/>
            <a:ext cx="1745913" cy="334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331"/>
              </a:lnSpc>
            </a:pPr>
            <a:r>
              <a:rPr lang="en-US" b="true" sz="2199" spc="-98">
                <a:solidFill>
                  <a:srgbClr val="010101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schematiq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10584" y="9359119"/>
            <a:ext cx="6225357" cy="29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 spc="-18" u="sng">
                <a:solidFill>
                  <a:srgbClr val="010101"/>
                </a:solidFill>
                <a:latin typeface="Garet"/>
                <a:ea typeface="Garet"/>
                <a:cs typeface="Garet"/>
                <a:sym typeface="Garet"/>
                <a:hlinkClick r:id="rId2" action="ppaction://hlinksldjump"/>
              </a:rPr>
              <a:t>Back to Agenda Page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-2133529" y="3104523"/>
            <a:ext cx="8622034" cy="8581354"/>
            <a:chOff x="0" y="0"/>
            <a:chExt cx="11496046" cy="11441806"/>
          </a:xfrm>
        </p:grpSpPr>
        <p:sp>
          <p:nvSpPr>
            <p:cNvPr name="Freeform 16" id="16"/>
            <p:cNvSpPr/>
            <p:nvPr/>
          </p:nvSpPr>
          <p:spPr>
            <a:xfrm flipH="false" flipV="false" rot="3136607">
              <a:off x="1735922" y="1557401"/>
              <a:ext cx="8024203" cy="8327003"/>
            </a:xfrm>
            <a:custGeom>
              <a:avLst/>
              <a:gdLst/>
              <a:ahLst/>
              <a:cxnLst/>
              <a:rect r="r" b="b" t="t" l="l"/>
              <a:pathLst>
                <a:path h="8327003" w="8024203">
                  <a:moveTo>
                    <a:pt x="0" y="0"/>
                  </a:moveTo>
                  <a:lnTo>
                    <a:pt x="8024202" y="0"/>
                  </a:lnTo>
                  <a:lnTo>
                    <a:pt x="8024202" y="8327003"/>
                  </a:lnTo>
                  <a:lnTo>
                    <a:pt x="0" y="8327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true" flipV="false" rot="0">
              <a:off x="2541980" y="3551946"/>
              <a:ext cx="8954065" cy="5486400"/>
            </a:xfrm>
            <a:custGeom>
              <a:avLst/>
              <a:gdLst/>
              <a:ahLst/>
              <a:cxnLst/>
              <a:rect r="r" b="b" t="t" l="l"/>
              <a:pathLst>
                <a:path h="5486400" w="8954065">
                  <a:moveTo>
                    <a:pt x="8954066" y="0"/>
                  </a:moveTo>
                  <a:lnTo>
                    <a:pt x="0" y="0"/>
                  </a:lnTo>
                  <a:lnTo>
                    <a:pt x="0" y="5486400"/>
                  </a:lnTo>
                  <a:lnTo>
                    <a:pt x="8954066" y="5486400"/>
                  </a:lnTo>
                  <a:lnTo>
                    <a:pt x="8954066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9473567" y="1179675"/>
            <a:ext cx="940123" cy="94012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10101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b="true" sz="2799">
                  <a:solidFill>
                    <a:srgbClr val="FFFFFF"/>
                  </a:solidFill>
                  <a:latin typeface="Telegraf Ultra-Bold"/>
                  <a:ea typeface="Telegraf Ultra-Bold"/>
                  <a:cs typeface="Telegraf Ultra-Bold"/>
                  <a:sym typeface="Telegraf Ultra-Bold"/>
                </a:rPr>
                <a:t>05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73567" y="3149495"/>
            <a:ext cx="940123" cy="940123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10101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b="true" sz="2799">
                  <a:solidFill>
                    <a:srgbClr val="FFFFFF"/>
                  </a:solidFill>
                  <a:latin typeface="Telegraf Ultra-Bold"/>
                  <a:ea typeface="Telegraf Ultra-Bold"/>
                  <a:cs typeface="Telegraf Ultra-Bold"/>
                  <a:sym typeface="Telegraf Ultra-Bold"/>
                </a:rPr>
                <a:t>06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73567" y="5119316"/>
            <a:ext cx="940123" cy="940123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10101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b="true" sz="2799">
                  <a:solidFill>
                    <a:srgbClr val="FFFFFF"/>
                  </a:solidFill>
                  <a:latin typeface="Telegraf Ultra-Bold"/>
                  <a:ea typeface="Telegraf Ultra-Bold"/>
                  <a:cs typeface="Telegraf Ultra-Bold"/>
                  <a:sym typeface="Telegraf Ultra-Bold"/>
                </a:rPr>
                <a:t>07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73567" y="7089136"/>
            <a:ext cx="940123" cy="940123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10101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b="true" sz="2799">
                  <a:solidFill>
                    <a:srgbClr val="FFFFFF"/>
                  </a:solidFill>
                  <a:latin typeface="Telegraf Ultra-Bold"/>
                  <a:ea typeface="Telegraf Ultra-Bold"/>
                  <a:cs typeface="Telegraf Ultra-Bold"/>
                  <a:sym typeface="Telegraf Ultra-Bold"/>
                </a:rPr>
                <a:t>08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31438" y="320662"/>
            <a:ext cx="7775763" cy="2701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spc="-299" b="true">
                <a:solidFill>
                  <a:srgbClr val="010101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Future </a:t>
            </a:r>
          </a:p>
          <a:p>
            <a:pPr algn="l">
              <a:lnSpc>
                <a:spcPts val="9999"/>
              </a:lnSpc>
            </a:pPr>
            <a:r>
              <a:rPr lang="en-US" sz="9999" spc="-299" b="true">
                <a:solidFill>
                  <a:srgbClr val="010101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Scope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31438" y="3022587"/>
            <a:ext cx="8986208" cy="8176871"/>
            <a:chOff x="0" y="0"/>
            <a:chExt cx="11981611" cy="1090249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38100"/>
              <a:ext cx="11981611" cy="9822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26107" indent="-313054" lvl="1">
                <a:lnSpc>
                  <a:spcPts val="3914"/>
                </a:lnSpc>
                <a:buFont typeface="Arial"/>
                <a:buChar char="•"/>
              </a:pP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 Multi-languag</a:t>
              </a: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e Support</a:t>
              </a:r>
            </a:p>
            <a:p>
              <a:pPr algn="l">
                <a:lnSpc>
                  <a:spcPts val="3914"/>
                </a:lnSpc>
              </a:pPr>
            </a:p>
            <a:p>
              <a:pPr algn="l" marL="626107" indent="-313054" lvl="1">
                <a:lnSpc>
                  <a:spcPts val="3914"/>
                </a:lnSpc>
                <a:buFont typeface="Arial"/>
                <a:buChar char="•"/>
              </a:pP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 </a:t>
              </a: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Advanced AI Personalization</a:t>
              </a:r>
            </a:p>
            <a:p>
              <a:pPr algn="l">
                <a:lnSpc>
                  <a:spcPts val="3914"/>
                </a:lnSpc>
              </a:pPr>
            </a:p>
            <a:p>
              <a:pPr algn="l" marL="626107" indent="-313054" lvl="1">
                <a:lnSpc>
                  <a:spcPts val="3914"/>
                </a:lnSpc>
                <a:buFont typeface="Arial"/>
                <a:buChar char="•"/>
              </a:pP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Peer Learning Community</a:t>
              </a:r>
            </a:p>
            <a:p>
              <a:pPr algn="l">
                <a:lnSpc>
                  <a:spcPts val="3914"/>
                </a:lnSpc>
              </a:pPr>
            </a:p>
            <a:p>
              <a:pPr algn="l" marL="626107" indent="-313054" lvl="1">
                <a:lnSpc>
                  <a:spcPts val="3914"/>
                </a:lnSpc>
                <a:buFont typeface="Arial"/>
                <a:buChar char="•"/>
              </a:pP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 </a:t>
              </a: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Drag-and-Drop Roadmap Builder</a:t>
              </a:r>
            </a:p>
            <a:p>
              <a:pPr algn="l">
                <a:lnSpc>
                  <a:spcPts val="3914"/>
                </a:lnSpc>
              </a:pPr>
            </a:p>
            <a:p>
              <a:pPr algn="l" marL="626107" indent="-313054" lvl="1">
                <a:lnSpc>
                  <a:spcPts val="3914"/>
                </a:lnSpc>
                <a:buFont typeface="Arial"/>
                <a:buChar char="•"/>
              </a:pP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 </a:t>
              </a: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Gamified Learning</a:t>
              </a:r>
            </a:p>
            <a:p>
              <a:pPr algn="l">
                <a:lnSpc>
                  <a:spcPts val="3914"/>
                </a:lnSpc>
              </a:pPr>
            </a:p>
            <a:p>
              <a:pPr algn="l" marL="626107" indent="-313054" lvl="1">
                <a:lnSpc>
                  <a:spcPts val="3914"/>
                </a:lnSpc>
                <a:buFont typeface="Arial"/>
                <a:buChar char="•"/>
              </a:pP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 </a:t>
              </a: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Mobile App Version</a:t>
              </a:r>
            </a:p>
            <a:p>
              <a:pPr algn="l">
                <a:lnSpc>
                  <a:spcPts val="3914"/>
                </a:lnSpc>
              </a:pPr>
            </a:p>
            <a:p>
              <a:pPr algn="l" marL="626107" indent="-313054" lvl="1">
                <a:lnSpc>
                  <a:spcPts val="3914"/>
                </a:lnSpc>
                <a:buFont typeface="Arial"/>
                <a:buChar char="•"/>
              </a:pP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 </a:t>
              </a:r>
              <a:r>
                <a:rPr lang="en-US" sz="2899" spc="-101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Integration with MOOCs &amp; Courses</a:t>
              </a:r>
            </a:p>
            <a:p>
              <a:pPr algn="l">
                <a:lnSpc>
                  <a:spcPts val="3914"/>
                </a:lnSpc>
              </a:pPr>
            </a:p>
            <a:p>
              <a:pPr algn="l">
                <a:lnSpc>
                  <a:spcPts val="3644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311309"/>
              <a:ext cx="11049822" cy="591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1807393">
            <a:off x="10190682" y="62015"/>
            <a:ext cx="9299829" cy="9472048"/>
          </a:xfrm>
          <a:custGeom>
            <a:avLst/>
            <a:gdLst/>
            <a:ahLst/>
            <a:cxnLst/>
            <a:rect r="r" b="b" t="t" l="l"/>
            <a:pathLst>
              <a:path h="9472048" w="9299829">
                <a:moveTo>
                  <a:pt x="0" y="0"/>
                </a:moveTo>
                <a:lnTo>
                  <a:pt x="9299829" y="0"/>
                </a:lnTo>
                <a:lnTo>
                  <a:pt x="9299829" y="9472048"/>
                </a:lnTo>
                <a:lnTo>
                  <a:pt x="0" y="94720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01338" y="4148583"/>
            <a:ext cx="10857962" cy="193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50"/>
              </a:lnSpc>
            </a:pPr>
            <a:r>
              <a:rPr lang="en-US" b="true" sz="15000" spc="-750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889357" y="902627"/>
            <a:ext cx="10034430" cy="10515353"/>
            <a:chOff x="0" y="0"/>
            <a:chExt cx="13379240" cy="14020471"/>
          </a:xfrm>
        </p:grpSpPr>
        <p:sp>
          <p:nvSpPr>
            <p:cNvPr name="Freeform 4" id="4"/>
            <p:cNvSpPr/>
            <p:nvPr/>
          </p:nvSpPr>
          <p:spPr>
            <a:xfrm flipH="false" flipV="false" rot="-109539">
              <a:off x="210902" y="371086"/>
              <a:ext cx="12957435" cy="13446395"/>
            </a:xfrm>
            <a:custGeom>
              <a:avLst/>
              <a:gdLst/>
              <a:ahLst/>
              <a:cxnLst/>
              <a:rect r="r" b="b" t="t" l="l"/>
              <a:pathLst>
                <a:path h="13446395" w="12957435">
                  <a:moveTo>
                    <a:pt x="0" y="0"/>
                  </a:moveTo>
                  <a:lnTo>
                    <a:pt x="12957436" y="0"/>
                  </a:lnTo>
                  <a:lnTo>
                    <a:pt x="12957436" y="13446396"/>
                  </a:lnTo>
                  <a:lnTo>
                    <a:pt x="0" y="13446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true" flipV="false" rot="0">
              <a:off x="3352513" y="0"/>
              <a:ext cx="3724058" cy="7758454"/>
            </a:xfrm>
            <a:custGeom>
              <a:avLst/>
              <a:gdLst/>
              <a:ahLst/>
              <a:cxnLst/>
              <a:rect r="r" b="b" t="t" l="l"/>
              <a:pathLst>
                <a:path h="7758454" w="3724058">
                  <a:moveTo>
                    <a:pt x="3724058" y="0"/>
                  </a:moveTo>
                  <a:lnTo>
                    <a:pt x="0" y="0"/>
                  </a:lnTo>
                  <a:lnTo>
                    <a:pt x="0" y="7758454"/>
                  </a:lnTo>
                  <a:lnTo>
                    <a:pt x="3724058" y="7758454"/>
                  </a:lnTo>
                  <a:lnTo>
                    <a:pt x="3724058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204836" y="3175803"/>
              <a:ext cx="3339415" cy="8542688"/>
            </a:xfrm>
            <a:custGeom>
              <a:avLst/>
              <a:gdLst/>
              <a:ahLst/>
              <a:cxnLst/>
              <a:rect r="r" b="b" t="t" l="l"/>
              <a:pathLst>
                <a:path h="8542688" w="3339415">
                  <a:moveTo>
                    <a:pt x="0" y="0"/>
                  </a:moveTo>
                  <a:lnTo>
                    <a:pt x="3339415" y="0"/>
                  </a:lnTo>
                  <a:lnTo>
                    <a:pt x="3339415" y="8542688"/>
                  </a:lnTo>
                  <a:lnTo>
                    <a:pt x="0" y="85426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119427"/>
            <a:ext cx="18288000" cy="4366871"/>
            <a:chOff x="0" y="0"/>
            <a:chExt cx="4816593" cy="11501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150123"/>
            </a:xfrm>
            <a:custGeom>
              <a:avLst/>
              <a:gdLst/>
              <a:ahLst/>
              <a:cxnLst/>
              <a:rect r="r" b="b" t="t" l="l"/>
              <a:pathLst>
                <a:path h="115012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150123"/>
                  </a:lnTo>
                  <a:lnTo>
                    <a:pt x="0" y="1150123"/>
                  </a:lnTo>
                  <a:close/>
                </a:path>
              </a:pathLst>
            </a:custGeom>
            <a:gradFill rotWithShape="true">
              <a:gsLst>
                <a:gs pos="0">
                  <a:srgbClr val="F879CB">
                    <a:alpha val="100000"/>
                  </a:srgbClr>
                </a:gs>
                <a:gs pos="100000">
                  <a:srgbClr val="F8C75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11882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74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9632753">
            <a:off x="-2858901" y="-1241431"/>
            <a:ext cx="12981574" cy="5593878"/>
          </a:xfrm>
          <a:custGeom>
            <a:avLst/>
            <a:gdLst/>
            <a:ahLst/>
            <a:cxnLst/>
            <a:rect r="r" b="b" t="t" l="l"/>
            <a:pathLst>
              <a:path h="5593878" w="12981574">
                <a:moveTo>
                  <a:pt x="0" y="0"/>
                </a:moveTo>
                <a:lnTo>
                  <a:pt x="12981574" y="0"/>
                </a:lnTo>
                <a:lnTo>
                  <a:pt x="12981574" y="5593878"/>
                </a:lnTo>
                <a:lnTo>
                  <a:pt x="0" y="55938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0595" y="796320"/>
            <a:ext cx="6248873" cy="2701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spc="-299" b="true">
                <a:solidFill>
                  <a:srgbClr val="010101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Problem Statement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1252253" y="5527776"/>
            <a:ext cx="17935138" cy="642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6"/>
              </a:lnSpc>
              <a:spcBef>
                <a:spcPct val="0"/>
              </a:spcBef>
            </a:pPr>
            <a:r>
              <a:rPr lang="en-US" sz="3901" spc="-136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S</a:t>
            </a:r>
            <a:r>
              <a:rPr lang="en-US" sz="3901" spc="-136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olve a real-world problem using at least 3 public APIs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184543" y="3123219"/>
          <a:ext cx="15772802" cy="6067425"/>
        </p:xfrm>
        <a:graphic>
          <a:graphicData uri="http://schemas.openxmlformats.org/drawingml/2006/table">
            <a:tbl>
              <a:tblPr/>
              <a:tblGrid>
                <a:gridCol w="15772802"/>
              </a:tblGrid>
              <a:tr h="31527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339"/>
                        </a:lnSpc>
                        <a:defRPr/>
                      </a:pPr>
                      <a:r>
                        <a:rPr lang="en-US" sz="30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Traditional education uses one-size-fits-all approach, leading to high dropout rates and poor outcomes.</a:t>
                      </a:r>
                      <a:endParaRPr lang="en-US" sz="1100"/>
                    </a:p>
                    <a:p>
                      <a:pPr algn="l">
                        <a:lnSpc>
                          <a:spcPts val="4059"/>
                        </a:lnSpc>
                      </a:pPr>
                    </a:p>
                    <a:p>
                      <a:pPr algn="l">
                        <a:lnSpc>
                          <a:spcPts val="4619"/>
                        </a:lnSpc>
                      </a:pPr>
                      <a:r>
                        <a:rPr lang="en-US" sz="3299" b="true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Key Problems:</a:t>
                      </a:r>
                    </a:p>
                    <a:p>
                      <a:pPr algn="l">
                        <a:lnSpc>
                          <a:spcPts val="405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2710212" y="5947844"/>
          <a:ext cx="16167821" cy="7621075"/>
        </p:xfrm>
        <a:graphic>
          <a:graphicData uri="http://schemas.openxmlformats.org/drawingml/2006/table">
            <a:tbl>
              <a:tblPr/>
              <a:tblGrid>
                <a:gridCol w="16167821"/>
              </a:tblGrid>
              <a:tr h="31146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179"/>
                        </a:lnSpc>
                        <a:defRPr/>
                      </a:pPr>
                      <a:r>
                        <a:rPr lang="en-US" sz="3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📚 Students face </a:t>
                      </a:r>
                      <a:r>
                        <a:rPr lang="en-US" sz="3699" b="true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info overload</a:t>
                      </a:r>
                      <a:r>
                        <a:rPr lang="en-US" sz="3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→ No clear path.</a:t>
                      </a:r>
                      <a:endParaRPr lang="en-US" sz="1100"/>
                    </a:p>
                    <a:p>
                      <a:pPr algn="l">
                        <a:lnSpc>
                          <a:spcPts val="5179"/>
                        </a:lnSpc>
                      </a:pPr>
                      <a:r>
                        <a:rPr lang="en-US" sz="3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⚡ Courses are </a:t>
                      </a:r>
                      <a:r>
                        <a:rPr lang="en-US" sz="3699" b="true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static</a:t>
                      </a:r>
                      <a:r>
                        <a:rPr lang="en-US" sz="3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, not personalized.</a:t>
                      </a:r>
                    </a:p>
                    <a:p>
                      <a:pPr algn="l">
                        <a:lnSpc>
                          <a:spcPts val="5179"/>
                        </a:lnSpc>
                      </a:pPr>
                      <a:r>
                        <a:rPr lang="en-US" sz="3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🧩 No easy way to track progress step-by-step.</a:t>
                      </a:r>
                    </a:p>
                    <a:p>
                      <a:pPr algn="l">
                        <a:lnSpc>
                          <a:spcPts val="5179"/>
                        </a:lnSpc>
                      </a:pPr>
                      <a:r>
                        <a:rPr lang="en-US" sz="3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🎯 Result → Learners waste time &amp; lose motivation.</a:t>
                      </a:r>
                    </a:p>
                  </a:txBody>
                  <a:tcPr marL="190500" marR="190500" marT="190500" marB="19050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609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987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900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987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6026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987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74B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4" id="4"/>
          <p:cNvSpPr/>
          <p:nvPr/>
        </p:nvSpPr>
        <p:spPr>
          <a:xfrm flipH="false" flipV="false" rot="0">
            <a:off x="14062781" y="1646589"/>
            <a:ext cx="3196519" cy="796224"/>
          </a:xfrm>
          <a:custGeom>
            <a:avLst/>
            <a:gdLst/>
            <a:ahLst/>
            <a:cxnLst/>
            <a:rect r="r" b="b" t="t" l="l"/>
            <a:pathLst>
              <a:path h="796224" w="3196519">
                <a:moveTo>
                  <a:pt x="0" y="0"/>
                </a:moveTo>
                <a:lnTo>
                  <a:pt x="3196519" y="0"/>
                </a:lnTo>
                <a:lnTo>
                  <a:pt x="3196519" y="796224"/>
                </a:lnTo>
                <a:lnTo>
                  <a:pt x="0" y="7962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206501"/>
            <a:ext cx="8557876" cy="1701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20"/>
              </a:lnSpc>
            </a:pPr>
            <a:r>
              <a:rPr lang="en-US" sz="13200" spc="-660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Team Idea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028700" y="6128762"/>
            <a:ext cx="2322799" cy="2322799"/>
          </a:xfrm>
          <a:custGeom>
            <a:avLst/>
            <a:gdLst/>
            <a:ahLst/>
            <a:cxnLst/>
            <a:rect r="r" b="b" t="t" l="l"/>
            <a:pathLst>
              <a:path h="2322799" w="2322799">
                <a:moveTo>
                  <a:pt x="2322799" y="2322799"/>
                </a:moveTo>
                <a:lnTo>
                  <a:pt x="0" y="2322799"/>
                </a:lnTo>
                <a:lnTo>
                  <a:pt x="0" y="0"/>
                </a:lnTo>
                <a:lnTo>
                  <a:pt x="2322799" y="0"/>
                </a:lnTo>
                <a:lnTo>
                  <a:pt x="2322799" y="232279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52500"/>
            <a:ext cx="4728270" cy="973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64"/>
              </a:lnSpc>
              <a:spcBef>
                <a:spcPct val="0"/>
              </a:spcBef>
            </a:pPr>
            <a:r>
              <a:rPr lang="en-US" b="true" sz="5899" spc="-206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</a:t>
            </a:r>
            <a:r>
              <a:rPr lang="en-US" b="true" sz="5899" spc="-206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ur  Solution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058610" y="2341888"/>
            <a:ext cx="4991695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4"/>
              </a:lnSpc>
              <a:spcBef>
                <a:spcPct val="0"/>
              </a:spcBef>
            </a:pPr>
            <a:r>
              <a:rPr lang="en-US" b="true" sz="5299" spc="-185">
                <a:solidFill>
                  <a:srgbClr val="AD6CA5"/>
                </a:solidFill>
                <a:latin typeface="Garet Bold"/>
                <a:ea typeface="Garet Bold"/>
                <a:cs typeface="Garet Bold"/>
                <a:sym typeface="Garet Bold"/>
              </a:rPr>
              <a:t>Me</a:t>
            </a:r>
            <a:r>
              <a:rPr lang="en-US" b="true" sz="5299" spc="-185">
                <a:solidFill>
                  <a:srgbClr val="AD6CA5"/>
                </a:solidFill>
                <a:latin typeface="Garet Bold"/>
                <a:ea typeface="Garet Bold"/>
                <a:cs typeface="Garet Bold"/>
                <a:sym typeface="Garet Bold"/>
              </a:rPr>
              <a:t>et MedhaAI!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71867" y="3866985"/>
            <a:ext cx="12728609" cy="539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8"/>
              </a:lnSpc>
            </a:pPr>
            <a:r>
              <a:rPr lang="en-US" sz="338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🧠 Step 1: Upl</a:t>
            </a:r>
            <a:r>
              <a:rPr lang="en-US" sz="338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oad notes or enter topic name.</a:t>
            </a:r>
          </a:p>
          <a:p>
            <a:pPr algn="ctr">
              <a:lnSpc>
                <a:spcPts val="7218"/>
              </a:lnSpc>
            </a:pPr>
            <a:r>
              <a:rPr lang="en-US" sz="338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 ❓ Step 2: AI fires 5 smart MCQs (Gemini API).</a:t>
            </a:r>
          </a:p>
          <a:p>
            <a:pPr algn="ctr">
              <a:lnSpc>
                <a:spcPts val="7218"/>
              </a:lnSpc>
            </a:pPr>
            <a:r>
              <a:rPr lang="en-US" sz="338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     🗺️ Step 3: MCQ score → Tailor-made roadmap.</a:t>
            </a:r>
          </a:p>
          <a:p>
            <a:pPr algn="ctr">
              <a:lnSpc>
                <a:spcPts val="7218"/>
              </a:lnSpc>
            </a:pPr>
            <a:r>
              <a:rPr lang="en-US" sz="338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🔓 Step 4: Unlock roadmap stage-by-stage.</a:t>
            </a:r>
          </a:p>
          <a:p>
            <a:pPr algn="ctr">
              <a:lnSpc>
                <a:spcPts val="7218"/>
              </a:lnSpc>
            </a:pPr>
            <a:r>
              <a:rPr lang="en-US" sz="338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              📰 Bonus: Get live Reddit threads, news, book recs.</a:t>
            </a:r>
          </a:p>
          <a:p>
            <a:pPr algn="l">
              <a:lnSpc>
                <a:spcPts val="7218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0584" y="946045"/>
            <a:ext cx="16409118" cy="273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09"/>
              </a:lnSpc>
            </a:pPr>
            <a:r>
              <a:rPr lang="en-US" sz="10109" spc="-303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API us</a:t>
            </a:r>
            <a:r>
              <a:rPr lang="en-US" b="true" sz="10109" spc="-303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age plans</a:t>
            </a:r>
          </a:p>
          <a:p>
            <a:pPr algn="l">
              <a:lnSpc>
                <a:spcPts val="1010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939441" y="2599771"/>
            <a:ext cx="16409118" cy="413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2"/>
              </a:lnSpc>
            </a:pPr>
            <a:r>
              <a:rPr lang="en-US" sz="2527" spc="-8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List down the tools and methods for the project and explain how they work.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10584" y="3678631"/>
            <a:ext cx="4573068" cy="2492375"/>
            <a:chOff x="0" y="0"/>
            <a:chExt cx="6097424" cy="332316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8575"/>
              <a:ext cx="6097424" cy="7799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9"/>
                </a:lnSpc>
              </a:pPr>
              <a:r>
                <a:rPr lang="en-US" b="true" sz="3999" spc="-139">
                  <a:solidFill>
                    <a:srgbClr val="F8C954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G</a:t>
              </a:r>
              <a:r>
                <a:rPr lang="en-US" b="true" sz="3999" spc="-139">
                  <a:solidFill>
                    <a:srgbClr val="F8C954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emini API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13367"/>
              <a:ext cx="6097424" cy="2209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9" indent="-269875" lvl="1">
                <a:lnSpc>
                  <a:spcPts val="3374"/>
                </a:lnSpc>
                <a:buFont typeface="Arial"/>
                <a:buChar char="•"/>
              </a:pPr>
              <a:r>
                <a:rPr lang="en-US" sz="2499" spc="-87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Un</a:t>
              </a:r>
              <a:r>
                <a:rPr lang="en-US" sz="2499" spc="-87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derstands user input.</a:t>
              </a:r>
            </a:p>
            <a:p>
              <a:pPr algn="l">
                <a:lnSpc>
                  <a:spcPts val="3374"/>
                </a:lnSpc>
              </a:pPr>
            </a:p>
            <a:p>
              <a:pPr algn="l" marL="539749" indent="-269875" lvl="1">
                <a:lnSpc>
                  <a:spcPts val="3374"/>
                </a:lnSpc>
                <a:buFont typeface="Arial"/>
                <a:buChar char="•"/>
              </a:pPr>
              <a:r>
                <a:rPr lang="en-US" sz="2499" spc="-87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Generates questions + learning path.</a:t>
              </a:r>
            </a:p>
            <a:p>
              <a:pPr algn="l">
                <a:lnSpc>
                  <a:spcPts val="3374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910683" y="3678631"/>
            <a:ext cx="4093458" cy="3749675"/>
            <a:chOff x="0" y="0"/>
            <a:chExt cx="5457944" cy="499956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28575"/>
              <a:ext cx="5457944" cy="7799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9"/>
                </a:lnSpc>
              </a:pPr>
              <a:r>
                <a:rPr lang="en-US" b="true" sz="3999" spc="-139">
                  <a:solidFill>
                    <a:srgbClr val="F878CD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R</a:t>
              </a:r>
              <a:r>
                <a:rPr lang="en-US" b="true" sz="3999" spc="-139">
                  <a:solidFill>
                    <a:srgbClr val="F878CD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eddit API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113367"/>
              <a:ext cx="5457944" cy="3886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9" indent="-269875" lvl="1">
                <a:lnSpc>
                  <a:spcPts val="3374"/>
                </a:lnSpc>
                <a:buFont typeface="Arial"/>
                <a:buChar char="•"/>
              </a:pPr>
              <a:r>
                <a:rPr lang="en-US" sz="2499" spc="-87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Pulls</a:t>
              </a:r>
              <a:r>
                <a:rPr lang="en-US" sz="2499" spc="-87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 common doubts from relevant subreddits.</a:t>
              </a:r>
            </a:p>
            <a:p>
              <a:pPr algn="l">
                <a:lnSpc>
                  <a:spcPts val="3374"/>
                </a:lnSpc>
              </a:pPr>
            </a:p>
            <a:p>
              <a:pPr algn="l" marL="539749" indent="-269875" lvl="1">
                <a:lnSpc>
                  <a:spcPts val="3374"/>
                </a:lnSpc>
                <a:buFont typeface="Arial"/>
                <a:buChar char="•"/>
              </a:pPr>
              <a:r>
                <a:rPr lang="en-US" sz="2499" spc="-87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Learner sees what others struggle with.</a:t>
              </a:r>
            </a:p>
            <a:p>
              <a:pPr algn="l">
                <a:lnSpc>
                  <a:spcPts val="3374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V="true">
            <a:off x="710589" y="9079613"/>
            <a:ext cx="16866811" cy="9525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3432413">
            <a:off x="14044013" y="-767065"/>
            <a:ext cx="6787610" cy="5627545"/>
          </a:xfrm>
          <a:custGeom>
            <a:avLst/>
            <a:gdLst/>
            <a:ahLst/>
            <a:cxnLst/>
            <a:rect r="r" b="b" t="t" l="l"/>
            <a:pathLst>
              <a:path h="5627545" w="6787610">
                <a:moveTo>
                  <a:pt x="0" y="0"/>
                </a:moveTo>
                <a:lnTo>
                  <a:pt x="6787610" y="0"/>
                </a:lnTo>
                <a:lnTo>
                  <a:pt x="6787610" y="5627545"/>
                </a:lnTo>
                <a:lnTo>
                  <a:pt x="0" y="56275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831003" y="9347181"/>
            <a:ext cx="1745913" cy="334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331"/>
              </a:lnSpc>
            </a:pPr>
            <a:r>
              <a:rPr lang="en-US" b="true" sz="2199" spc="-98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schematiq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10584" y="9359119"/>
            <a:ext cx="6225357" cy="29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 spc="-18" u="sng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  <a:hlinkClick r:id="rId4" action="ppaction://hlinksldjump"/>
              </a:rPr>
              <a:t>Back to Agenda Page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982086" y="3690672"/>
            <a:ext cx="4207651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b="true" sz="3999" spc="-139">
                <a:solidFill>
                  <a:srgbClr val="74B0B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</a:t>
            </a:r>
            <a:r>
              <a:rPr lang="en-US" b="true" sz="3999" spc="-139">
                <a:solidFill>
                  <a:srgbClr val="74B0B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ews API:</a:t>
            </a:r>
          </a:p>
          <a:p>
            <a:pPr algn="l">
              <a:lnSpc>
                <a:spcPts val="3999"/>
              </a:lnSpc>
            </a:pPr>
          </a:p>
          <a:p>
            <a:pPr algn="l">
              <a:lnSpc>
                <a:spcPts val="399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0799377" y="4432035"/>
            <a:ext cx="4207651" cy="2924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374"/>
              </a:lnSpc>
              <a:buFont typeface="Arial"/>
              <a:buChar char="•"/>
            </a:pPr>
            <a:r>
              <a:rPr lang="en-US" sz="2499" spc="-8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</a:t>
            </a:r>
            <a:r>
              <a:rPr lang="en-US" sz="2499" spc="-8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dds “real-world relevance” to abstract concepts.</a:t>
            </a:r>
          </a:p>
          <a:p>
            <a:pPr algn="l">
              <a:lnSpc>
                <a:spcPts val="3374"/>
              </a:lnSpc>
            </a:pPr>
          </a:p>
          <a:p>
            <a:pPr algn="l" marL="539749" indent="-269875" lvl="1">
              <a:lnSpc>
                <a:spcPts val="3374"/>
              </a:lnSpc>
              <a:buFont typeface="Arial"/>
              <a:buChar char="•"/>
            </a:pPr>
            <a:r>
              <a:rPr lang="en-US" sz="2499" spc="-8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Makes l</a:t>
            </a:r>
            <a:r>
              <a:rPr lang="en-US" sz="2499" spc="-8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earning timely and meaningful.</a:t>
            </a:r>
          </a:p>
          <a:p>
            <a:pPr algn="l">
              <a:lnSpc>
                <a:spcPts val="3374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502059" y="6578580"/>
            <a:ext cx="1954050" cy="1954042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3197451" y="6577840"/>
            <a:ext cx="1954050" cy="1954042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6752" t="0" r="-16752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461687" y="4048050"/>
            <a:ext cx="1954050" cy="1954042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5761765" y="3856627"/>
            <a:ext cx="1954050" cy="1954042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242686" y="4048050"/>
            <a:ext cx="1954050" cy="1954042"/>
            <a:chOff x="0" y="0"/>
            <a:chExt cx="6350000" cy="63499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-10800000">
            <a:off x="0" y="-1727237"/>
            <a:ext cx="18288000" cy="5244293"/>
            <a:chOff x="0" y="0"/>
            <a:chExt cx="4816593" cy="138121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816592" cy="1381213"/>
            </a:xfrm>
            <a:custGeom>
              <a:avLst/>
              <a:gdLst/>
              <a:ahLst/>
              <a:cxnLst/>
              <a:rect r="r" b="b" t="t" l="l"/>
              <a:pathLst>
                <a:path h="138121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81213"/>
                  </a:lnTo>
                  <a:lnTo>
                    <a:pt x="0" y="1381213"/>
                  </a:lnTo>
                  <a:close/>
                </a:path>
              </a:pathLst>
            </a:custGeom>
            <a:gradFill rotWithShape="true">
              <a:gsLst>
                <a:gs pos="0">
                  <a:srgbClr val="0B6380">
                    <a:alpha val="100000"/>
                  </a:srgbClr>
                </a:gs>
                <a:gs pos="100000">
                  <a:srgbClr val="AD6CA5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816593" cy="14193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74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2460148" y="-1621904"/>
            <a:ext cx="8487624" cy="5033628"/>
          </a:xfrm>
          <a:custGeom>
            <a:avLst/>
            <a:gdLst/>
            <a:ahLst/>
            <a:cxnLst/>
            <a:rect r="r" b="b" t="t" l="l"/>
            <a:pathLst>
              <a:path h="5033628" w="8487624">
                <a:moveTo>
                  <a:pt x="0" y="0"/>
                </a:moveTo>
                <a:lnTo>
                  <a:pt x="8487624" y="0"/>
                </a:lnTo>
                <a:lnTo>
                  <a:pt x="8487624" y="5033628"/>
                </a:lnTo>
                <a:lnTo>
                  <a:pt x="0" y="50336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382" r="-12851" b="-58421"/>
            </a:stretch>
          </a:blipFill>
        </p:spPr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5944388" y="3856627"/>
            <a:ext cx="1954050" cy="1954042"/>
            <a:chOff x="0" y="0"/>
            <a:chExt cx="6350000" cy="63499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9"/>
              <a:stretch>
                <a:fillRect l="-9999" t="0" r="-9999" b="0"/>
              </a:stretch>
            </a:blip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3811529" y="6770003"/>
            <a:ext cx="1954050" cy="1954042"/>
            <a:chOff x="0" y="0"/>
            <a:chExt cx="6350000" cy="63499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0"/>
              <a:stretch>
                <a:fillRect l="-7636" t="0" r="-7636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766599" y="701819"/>
            <a:ext cx="9956292" cy="1435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spc="-299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Tech Stack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282878" y="6386417"/>
            <a:ext cx="2311668" cy="767170"/>
            <a:chOff x="0" y="0"/>
            <a:chExt cx="3082225" cy="1022894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698065"/>
              <a:ext cx="3082225" cy="324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084"/>
                </a:lnSpc>
              </a:pPr>
              <a:r>
                <a:rPr lang="en-US" sz="1488" spc="-1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FrontEnd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0"/>
              <a:ext cx="3082225" cy="504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77"/>
                </a:lnSpc>
              </a:pPr>
              <a:r>
                <a:rPr lang="en-US" sz="2481" spc="-12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HTML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3018642" y="8916207"/>
            <a:ext cx="2311668" cy="767170"/>
            <a:chOff x="0" y="0"/>
            <a:chExt cx="3082225" cy="1022894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698065"/>
              <a:ext cx="3082225" cy="324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084"/>
                </a:lnSpc>
              </a:pPr>
              <a:r>
                <a:rPr lang="en-US" sz="1488" spc="-1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Styling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0"/>
              <a:ext cx="3082225" cy="504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77"/>
                </a:lnSpc>
              </a:pPr>
              <a:r>
                <a:rPr lang="en-US" sz="2481" spc="-12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CSS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5582956" y="6194995"/>
            <a:ext cx="2311668" cy="767170"/>
            <a:chOff x="0" y="0"/>
            <a:chExt cx="3082225" cy="1022894"/>
          </a:xfrm>
        </p:grpSpPr>
        <p:sp>
          <p:nvSpPr>
            <p:cNvPr name="TextBox 28" id="28"/>
            <p:cNvSpPr txBox="true"/>
            <p:nvPr/>
          </p:nvSpPr>
          <p:spPr>
            <a:xfrm rot="0">
              <a:off x="0" y="698065"/>
              <a:ext cx="3082225" cy="324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084"/>
                </a:lnSpc>
              </a:pPr>
              <a:r>
                <a:rPr lang="en-US" sz="1488" spc="-1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Backend 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0"/>
              <a:ext cx="3082225" cy="504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77"/>
                </a:lnSpc>
              </a:pPr>
              <a:r>
                <a:rPr lang="en-US" sz="2481" spc="-12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JavaScript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323250" y="8916947"/>
            <a:ext cx="2311668" cy="767170"/>
            <a:chOff x="0" y="0"/>
            <a:chExt cx="3082225" cy="1022894"/>
          </a:xfrm>
        </p:grpSpPr>
        <p:sp>
          <p:nvSpPr>
            <p:cNvPr name="TextBox 31" id="31"/>
            <p:cNvSpPr txBox="true"/>
            <p:nvPr/>
          </p:nvSpPr>
          <p:spPr>
            <a:xfrm rot="0">
              <a:off x="0" y="698065"/>
              <a:ext cx="3082225" cy="324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084"/>
                </a:lnSpc>
              </a:pPr>
              <a:r>
                <a:rPr lang="en-US" sz="1488" spc="-1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Authentication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0" y="0"/>
              <a:ext cx="3082225" cy="504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77"/>
                </a:lnSpc>
              </a:pPr>
              <a:r>
                <a:rPr lang="en-US" sz="2481" spc="-12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Firebase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1063877" y="6386417"/>
            <a:ext cx="2311668" cy="767170"/>
            <a:chOff x="0" y="0"/>
            <a:chExt cx="3082225" cy="1022894"/>
          </a:xfrm>
        </p:grpSpPr>
        <p:sp>
          <p:nvSpPr>
            <p:cNvPr name="TextBox 34" id="34"/>
            <p:cNvSpPr txBox="true"/>
            <p:nvPr/>
          </p:nvSpPr>
          <p:spPr>
            <a:xfrm rot="0">
              <a:off x="0" y="698065"/>
              <a:ext cx="3082225" cy="3248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084"/>
                </a:lnSpc>
              </a:pPr>
              <a:r>
                <a:rPr lang="en-US" sz="1488" spc="-14" u="none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Add role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0" y="0"/>
              <a:ext cx="3082225" cy="504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77"/>
                </a:lnSpc>
              </a:pPr>
              <a:r>
                <a:rPr lang="en-US" sz="2481" spc="-12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API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3375545" y="8909777"/>
            <a:ext cx="2836956" cy="1609520"/>
            <a:chOff x="0" y="0"/>
            <a:chExt cx="3782608" cy="2146027"/>
          </a:xfrm>
        </p:grpSpPr>
        <p:sp>
          <p:nvSpPr>
            <p:cNvPr name="TextBox 37" id="37"/>
            <p:cNvSpPr txBox="true"/>
            <p:nvPr/>
          </p:nvSpPr>
          <p:spPr>
            <a:xfrm rot="0">
              <a:off x="0" y="698065"/>
              <a:ext cx="3782608" cy="14479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64"/>
                </a:lnSpc>
              </a:pPr>
              <a:r>
                <a:rPr lang="en-US" sz="1688" spc="-16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JavaScript runtime for server-side logic.</a:t>
              </a:r>
            </a:p>
            <a:p>
              <a:pPr algn="ctr">
                <a:lnSpc>
                  <a:spcPts val="2084"/>
                </a:lnSpc>
              </a:pPr>
            </a:p>
            <a:p>
              <a:pPr algn="ctr" marL="0" indent="0" lvl="0">
                <a:lnSpc>
                  <a:spcPts val="2084"/>
                </a:lnSpc>
              </a:pP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0" y="0"/>
              <a:ext cx="3782608" cy="504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77"/>
                </a:lnSpc>
              </a:pPr>
              <a:r>
                <a:rPr lang="en-US" sz="2481" spc="-12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Node.js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5765579" y="6194995"/>
            <a:ext cx="2311668" cy="1092630"/>
            <a:chOff x="0" y="0"/>
            <a:chExt cx="3082225" cy="1456840"/>
          </a:xfrm>
        </p:grpSpPr>
        <p:sp>
          <p:nvSpPr>
            <p:cNvPr name="TextBox 40" id="40"/>
            <p:cNvSpPr txBox="true"/>
            <p:nvPr/>
          </p:nvSpPr>
          <p:spPr>
            <a:xfrm rot="0">
              <a:off x="0" y="698065"/>
              <a:ext cx="3082225" cy="758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364"/>
                </a:lnSpc>
              </a:pPr>
              <a:r>
                <a:rPr lang="en-US" sz="1688" spc="-16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Simplified routing and API handling</a:t>
              </a: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0" y="0"/>
              <a:ext cx="3082225" cy="5042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77"/>
                </a:lnSpc>
              </a:pPr>
              <a:r>
                <a:rPr lang="en-US" sz="2481" spc="-124">
                  <a:solidFill>
                    <a:srgbClr val="010101"/>
                  </a:solidFill>
                  <a:latin typeface="Garet"/>
                  <a:ea typeface="Garet"/>
                  <a:cs typeface="Garet"/>
                  <a:sym typeface="Garet"/>
                </a:rPr>
                <a:t>Express.js 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90265" y="2446112"/>
            <a:ext cx="13065007" cy="7185754"/>
          </a:xfrm>
          <a:custGeom>
            <a:avLst/>
            <a:gdLst/>
            <a:ahLst/>
            <a:cxnLst/>
            <a:rect r="r" b="b" t="t" l="l"/>
            <a:pathLst>
              <a:path h="7185754" w="13065007">
                <a:moveTo>
                  <a:pt x="0" y="0"/>
                </a:moveTo>
                <a:lnTo>
                  <a:pt x="13065007" y="0"/>
                </a:lnTo>
                <a:lnTo>
                  <a:pt x="13065007" y="7185753"/>
                </a:lnTo>
                <a:lnTo>
                  <a:pt x="0" y="71857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71550"/>
            <a:ext cx="8410489" cy="644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3"/>
              </a:lnSpc>
              <a:spcBef>
                <a:spcPct val="0"/>
              </a:spcBef>
            </a:pPr>
            <a:r>
              <a:rPr lang="en-US" sz="3898" spc="-13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System Flow : ( Sequence Diagram)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7354" y="1296950"/>
            <a:ext cx="17593292" cy="8642705"/>
          </a:xfrm>
          <a:custGeom>
            <a:avLst/>
            <a:gdLst/>
            <a:ahLst/>
            <a:cxnLst/>
            <a:rect r="r" b="b" t="t" l="l"/>
            <a:pathLst>
              <a:path h="8642705" w="17593292">
                <a:moveTo>
                  <a:pt x="0" y="0"/>
                </a:moveTo>
                <a:lnTo>
                  <a:pt x="17593292" y="0"/>
                </a:lnTo>
                <a:lnTo>
                  <a:pt x="17593292" y="8642704"/>
                </a:lnTo>
                <a:lnTo>
                  <a:pt x="0" y="86427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6989" y="383744"/>
            <a:ext cx="10078291" cy="644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3"/>
              </a:lnSpc>
              <a:spcBef>
                <a:spcPct val="0"/>
              </a:spcBef>
            </a:pPr>
            <a:r>
              <a:rPr lang="en-US" sz="3898" spc="-13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System Structure : ( Component Diagram)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10589" y="9079613"/>
            <a:ext cx="16866811" cy="9525"/>
          </a:xfrm>
          <a:prstGeom prst="line">
            <a:avLst/>
          </a:prstGeom>
          <a:ln cap="rnd" w="19050">
            <a:solidFill>
              <a:srgbClr val="01010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1114425"/>
            <a:ext cx="7813701" cy="2701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b="true" sz="9999" spc="-299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 Features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854641" y="1134703"/>
            <a:ext cx="6722276" cy="8086503"/>
            <a:chOff x="0" y="0"/>
            <a:chExt cx="8963035" cy="1078200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40243"/>
              <a:ext cx="8539546" cy="2062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5"/>
                </a:lnSpc>
              </a:pP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Person</a:t>
              </a: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alized learning paths created using Gemini AI based on user input.</a:t>
              </a:r>
            </a:p>
            <a:p>
              <a:pPr algn="l">
                <a:lnSpc>
                  <a:spcPts val="3105"/>
                </a:lnSpc>
              </a:pPr>
            </a:p>
            <a:p>
              <a:pPr algn="l">
                <a:lnSpc>
                  <a:spcPts val="3105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9050"/>
              <a:ext cx="8539546" cy="744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00"/>
                </a:lnSpc>
              </a:pPr>
              <a:r>
                <a:rPr lang="en-US" sz="3800" spc="-133" b="true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AI-Genera</a:t>
              </a:r>
              <a:r>
                <a:rPr lang="en-US" b="true" sz="3800" spc="-133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ted Roadmaps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466670"/>
              <a:ext cx="8539546" cy="2062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5"/>
                </a:lnSpc>
              </a:pP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Auto-gene</a:t>
              </a: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rated questions to assess knowledge and tailor content.</a:t>
              </a:r>
            </a:p>
            <a:p>
              <a:pPr algn="l">
                <a:lnSpc>
                  <a:spcPts val="3105"/>
                </a:lnSpc>
              </a:pPr>
            </a:p>
            <a:p>
              <a:pPr algn="l">
                <a:lnSpc>
                  <a:spcPts val="3105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645477"/>
              <a:ext cx="8539546" cy="744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00"/>
                </a:lnSpc>
              </a:pPr>
              <a:r>
                <a:rPr lang="en-US" b="true" sz="3800" spc="-133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 Adaptive MCQ Testing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093097"/>
              <a:ext cx="8539546" cy="2062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5"/>
                </a:lnSpc>
              </a:pP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Users can uplo</a:t>
              </a: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ad notes or enter any topic to begin their journey.</a:t>
              </a:r>
            </a:p>
            <a:p>
              <a:pPr algn="l">
                <a:lnSpc>
                  <a:spcPts val="3105"/>
                </a:lnSpc>
              </a:pPr>
            </a:p>
            <a:p>
              <a:pPr algn="l">
                <a:lnSpc>
                  <a:spcPts val="3105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271904"/>
              <a:ext cx="8539546" cy="744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00"/>
                </a:lnSpc>
              </a:pPr>
              <a:r>
                <a:rPr lang="en-US" b="true" sz="3800" spc="-133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Note/Topic Input Flexibility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8719524"/>
              <a:ext cx="8963035" cy="2062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05"/>
                </a:lnSpc>
              </a:pP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NewsAPI </a:t>
              </a:r>
              <a:r>
                <a:rPr lang="en-US" sz="2300" spc="-8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adds current headlines to make learning timely and relevant.</a:t>
              </a:r>
            </a:p>
            <a:p>
              <a:pPr algn="l">
                <a:lnSpc>
                  <a:spcPts val="3105"/>
                </a:lnSpc>
              </a:pPr>
            </a:p>
            <a:p>
              <a:pPr algn="l">
                <a:lnSpc>
                  <a:spcPts val="3105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898331"/>
              <a:ext cx="8963035" cy="744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00"/>
                </a:lnSpc>
              </a:pPr>
              <a:r>
                <a:rPr lang="en-US" sz="3800" spc="-133" b="true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 </a:t>
              </a:r>
              <a:r>
                <a:rPr lang="en-US" b="true" sz="3800" spc="-133">
                  <a:solidFill>
                    <a:srgbClr val="FFFFFF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Real-Time News Integration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5831003" y="9347181"/>
            <a:ext cx="1745913" cy="334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331"/>
              </a:lnSpc>
            </a:pPr>
            <a:r>
              <a:rPr lang="en-US" b="true" sz="2199" spc="-98">
                <a:solidFill>
                  <a:srgbClr val="010101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schematiq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10584" y="9359119"/>
            <a:ext cx="6225357" cy="29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40"/>
              </a:lnSpc>
              <a:spcBef>
                <a:spcPct val="0"/>
              </a:spcBef>
            </a:pPr>
            <a:r>
              <a:rPr lang="en-US" sz="1800" spc="-18" u="sng">
                <a:solidFill>
                  <a:srgbClr val="010101"/>
                </a:solidFill>
                <a:latin typeface="Garet"/>
                <a:ea typeface="Garet"/>
                <a:cs typeface="Garet"/>
                <a:sym typeface="Garet"/>
                <a:hlinkClick r:id="rId2" action="ppaction://hlinksldjump"/>
              </a:rPr>
              <a:t>Back to Agenda Page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-2133529" y="3104523"/>
            <a:ext cx="8622034" cy="8581354"/>
            <a:chOff x="0" y="0"/>
            <a:chExt cx="11496046" cy="11441806"/>
          </a:xfrm>
        </p:grpSpPr>
        <p:sp>
          <p:nvSpPr>
            <p:cNvPr name="Freeform 16" id="16"/>
            <p:cNvSpPr/>
            <p:nvPr/>
          </p:nvSpPr>
          <p:spPr>
            <a:xfrm flipH="false" flipV="false" rot="3136607">
              <a:off x="1735922" y="1557401"/>
              <a:ext cx="8024203" cy="8327003"/>
            </a:xfrm>
            <a:custGeom>
              <a:avLst/>
              <a:gdLst/>
              <a:ahLst/>
              <a:cxnLst/>
              <a:rect r="r" b="b" t="t" l="l"/>
              <a:pathLst>
                <a:path h="8327003" w="8024203">
                  <a:moveTo>
                    <a:pt x="0" y="0"/>
                  </a:moveTo>
                  <a:lnTo>
                    <a:pt x="8024202" y="0"/>
                  </a:lnTo>
                  <a:lnTo>
                    <a:pt x="8024202" y="8327003"/>
                  </a:lnTo>
                  <a:lnTo>
                    <a:pt x="0" y="8327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true" flipV="false" rot="0">
              <a:off x="2541980" y="3551946"/>
              <a:ext cx="8954065" cy="5486400"/>
            </a:xfrm>
            <a:custGeom>
              <a:avLst/>
              <a:gdLst/>
              <a:ahLst/>
              <a:cxnLst/>
              <a:rect r="r" b="b" t="t" l="l"/>
              <a:pathLst>
                <a:path h="5486400" w="8954065">
                  <a:moveTo>
                    <a:pt x="8954066" y="0"/>
                  </a:moveTo>
                  <a:lnTo>
                    <a:pt x="0" y="0"/>
                  </a:lnTo>
                  <a:lnTo>
                    <a:pt x="0" y="5486400"/>
                  </a:lnTo>
                  <a:lnTo>
                    <a:pt x="8954066" y="5486400"/>
                  </a:lnTo>
                  <a:lnTo>
                    <a:pt x="8954066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9473567" y="1028700"/>
            <a:ext cx="940123" cy="94012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10101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FFFFFF"/>
                  </a:solidFill>
                  <a:latin typeface="Telegraf Ultra-Bold"/>
                  <a:ea typeface="Telegraf Ultra-Bold"/>
                  <a:cs typeface="Telegraf Ultra-Bold"/>
                  <a:sym typeface="Telegraf Ultra-Bold"/>
                </a:rPr>
                <a:t>01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73567" y="3149495"/>
            <a:ext cx="940123" cy="940123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10101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FFFFFF"/>
                  </a:solidFill>
                  <a:latin typeface="Telegraf Ultra-Bold"/>
                  <a:ea typeface="Telegraf Ultra-Bold"/>
                  <a:cs typeface="Telegraf Ultra-Bold"/>
                  <a:sym typeface="Telegraf Ultra-Bold"/>
                </a:rPr>
                <a:t>02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73567" y="5119316"/>
            <a:ext cx="940123" cy="940123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10101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FFFFFF"/>
                  </a:solidFill>
                  <a:latin typeface="Telegraf Ultra-Bold"/>
                  <a:ea typeface="Telegraf Ultra-Bold"/>
                  <a:cs typeface="Telegraf Ultra-Bold"/>
                  <a:sym typeface="Telegraf Ultra-Bold"/>
                </a:rPr>
                <a:t>03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73567" y="7089136"/>
            <a:ext cx="940123" cy="940123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10101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FFFFFF"/>
                  </a:solidFill>
                  <a:latin typeface="Telegraf Ultra-Bold"/>
                  <a:ea typeface="Telegraf Ultra-Bold"/>
                  <a:cs typeface="Telegraf Ultra-Bold"/>
                  <a:sym typeface="Telegraf Ultra-Bold"/>
                </a:rPr>
                <a:t>04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DAGsPPMTjaE</dc:identifier>
  <dcterms:modified xsi:type="dcterms:W3CDTF">2011-08-01T06:04:30Z</dcterms:modified>
  <cp:revision>1</cp:revision>
  <dc:title>Project Kick-off Business Presentation in Black and White Neon Pink Turquoise Bold Gradient Style</dc:title>
</cp:coreProperties>
</file>

<file path=docProps/thumbnail.jpeg>
</file>